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pitchFamily="2" charset="0"/>
      <p:regular r:id="rId25"/>
      <p:bold r:id="rId26"/>
    </p:embeddedFont>
    <p:embeddedFont>
      <p:font typeface="Shonar Bangla" panose="02020603050405020304" pitchFamily="18" charset="0"/>
      <p:regular r:id="rId27"/>
    </p:embeddedFont>
    <p:embeddedFont>
      <p:font typeface="Times New Roman Bold" panose="02020803070505020304" pitchFamily="18" charset="0"/>
      <p:regular r:id="rId28"/>
      <p:bold r:id="rId29"/>
    </p:embeddedFont>
    <p:embeddedFont>
      <p:font typeface="Times New Roman MT" panose="020B0604020202020204" charset="0"/>
      <p:regular r:id="rId30"/>
    </p:embeddedFont>
    <p:embeddedFont>
      <p:font typeface="Times New Roman MT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09" y="-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svg"/><Relationship Id="rId7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23679" y="642082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5842095" y="2183956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3811333" y="0"/>
                </a:moveTo>
                <a:lnTo>
                  <a:pt x="0" y="0"/>
                </a:lnTo>
                <a:lnTo>
                  <a:pt x="0" y="4114800"/>
                </a:lnTo>
                <a:lnTo>
                  <a:pt x="3811333" y="4114800"/>
                </a:lnTo>
                <a:lnTo>
                  <a:pt x="38113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50744" y="8878888"/>
            <a:ext cx="2977507" cy="2816225"/>
          </a:xfrm>
          <a:custGeom>
            <a:avLst/>
            <a:gdLst/>
            <a:ahLst/>
            <a:cxnLst/>
            <a:rect l="l" t="t" r="r" b="b"/>
            <a:pathLst>
              <a:path w="2977507" h="2816225">
                <a:moveTo>
                  <a:pt x="0" y="0"/>
                </a:moveTo>
                <a:lnTo>
                  <a:pt x="2977507" y="0"/>
                </a:lnTo>
                <a:lnTo>
                  <a:pt x="2977507" y="2816224"/>
                </a:lnTo>
                <a:lnTo>
                  <a:pt x="0" y="281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073203" y="189090"/>
            <a:ext cx="2372194" cy="1345305"/>
          </a:xfrm>
          <a:custGeom>
            <a:avLst/>
            <a:gdLst/>
            <a:ahLst/>
            <a:cxnLst/>
            <a:rect l="l" t="t" r="r" b="b"/>
            <a:pathLst>
              <a:path w="2372194" h="1345305">
                <a:moveTo>
                  <a:pt x="0" y="0"/>
                </a:moveTo>
                <a:lnTo>
                  <a:pt x="2372194" y="0"/>
                </a:lnTo>
                <a:lnTo>
                  <a:pt x="2372194" y="1345305"/>
                </a:lnTo>
                <a:lnTo>
                  <a:pt x="0" y="134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374243" y="2503451"/>
            <a:ext cx="8019575" cy="173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68"/>
              </a:lnSpc>
              <a:spcBef>
                <a:spcPct val="0"/>
              </a:spcBef>
            </a:pPr>
            <a:r>
              <a:rPr lang="en-US" sz="10049" b="1" spc="50">
                <a:solidFill>
                  <a:srgbClr val="1C5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Welcome 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9746" y="4176106"/>
            <a:ext cx="3548509" cy="138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 b="1">
                <a:solidFill>
                  <a:srgbClr val="1C5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99345" y="5385992"/>
            <a:ext cx="10489310" cy="160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0"/>
              </a:lnSpc>
            </a:pPr>
            <a:r>
              <a:rPr lang="en-US" sz="9128" b="1">
                <a:solidFill>
                  <a:srgbClr val="1C5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53203" y="401237"/>
            <a:ext cx="7622949" cy="46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7" dirty="0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APPLIED STATISTICS AND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540966" y="2036384"/>
            <a:ext cx="6885575" cy="6214231"/>
          </a:xfrm>
          <a:custGeom>
            <a:avLst/>
            <a:gdLst/>
            <a:ahLst/>
            <a:cxnLst/>
            <a:rect l="l" t="t" r="r" b="b"/>
            <a:pathLst>
              <a:path w="6885575" h="6214231">
                <a:moveTo>
                  <a:pt x="0" y="0"/>
                </a:moveTo>
                <a:lnTo>
                  <a:pt x="6885575" y="0"/>
                </a:lnTo>
                <a:lnTo>
                  <a:pt x="6885575" y="6214232"/>
                </a:lnTo>
                <a:lnTo>
                  <a:pt x="0" y="62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26764" y="2036384"/>
            <a:ext cx="5959397" cy="5780615"/>
          </a:xfrm>
          <a:custGeom>
            <a:avLst/>
            <a:gdLst/>
            <a:ahLst/>
            <a:cxnLst/>
            <a:rect l="l" t="t" r="r" b="b"/>
            <a:pathLst>
              <a:path w="5959397" h="5780615">
                <a:moveTo>
                  <a:pt x="0" y="0"/>
                </a:moveTo>
                <a:lnTo>
                  <a:pt x="5959397" y="0"/>
                </a:lnTo>
                <a:lnTo>
                  <a:pt x="5959397" y="5780615"/>
                </a:lnTo>
                <a:lnTo>
                  <a:pt x="0" y="578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717171" y="722522"/>
            <a:ext cx="5243931" cy="63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Multiple Linear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3448" y="7866402"/>
            <a:ext cx="5541103" cy="193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MAE: 0.4488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MSE: 0.3819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RMSE: 0.6180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R^2: 0.6190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746199" y="1986021"/>
            <a:ext cx="6897973" cy="6691964"/>
          </a:xfrm>
          <a:custGeom>
            <a:avLst/>
            <a:gdLst/>
            <a:ahLst/>
            <a:cxnLst/>
            <a:rect l="l" t="t" r="r" b="b"/>
            <a:pathLst>
              <a:path w="6897973" h="6691964">
                <a:moveTo>
                  <a:pt x="0" y="0"/>
                </a:moveTo>
                <a:lnTo>
                  <a:pt x="6897973" y="0"/>
                </a:lnTo>
                <a:lnTo>
                  <a:pt x="6897973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39136" y="1983564"/>
            <a:ext cx="7685127" cy="6937069"/>
          </a:xfrm>
          <a:custGeom>
            <a:avLst/>
            <a:gdLst/>
            <a:ahLst/>
            <a:cxnLst/>
            <a:rect l="l" t="t" r="r" b="b"/>
            <a:pathLst>
              <a:path w="7685127" h="6937069">
                <a:moveTo>
                  <a:pt x="0" y="0"/>
                </a:moveTo>
                <a:lnTo>
                  <a:pt x="7685127" y="0"/>
                </a:lnTo>
                <a:lnTo>
                  <a:pt x="7685127" y="6937069"/>
                </a:lnTo>
                <a:lnTo>
                  <a:pt x="0" y="6937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717171" y="722522"/>
            <a:ext cx="5243931" cy="63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Multiple Linear Regression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765075" y="2112604"/>
            <a:ext cx="6223176" cy="6727758"/>
          </a:xfrm>
          <a:custGeom>
            <a:avLst/>
            <a:gdLst/>
            <a:ahLst/>
            <a:cxnLst/>
            <a:rect l="l" t="t" r="r" b="b"/>
            <a:pathLst>
              <a:path w="6223176" h="6727758">
                <a:moveTo>
                  <a:pt x="0" y="0"/>
                </a:moveTo>
                <a:lnTo>
                  <a:pt x="6223176" y="0"/>
                </a:lnTo>
                <a:lnTo>
                  <a:pt x="6223176" y="6727758"/>
                </a:lnTo>
                <a:lnTo>
                  <a:pt x="0" y="6727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009523" y="2305537"/>
            <a:ext cx="6464249" cy="5675926"/>
          </a:xfrm>
          <a:custGeom>
            <a:avLst/>
            <a:gdLst/>
            <a:ahLst/>
            <a:cxnLst/>
            <a:rect l="l" t="t" r="r" b="b"/>
            <a:pathLst>
              <a:path w="6464249" h="5675926">
                <a:moveTo>
                  <a:pt x="0" y="0"/>
                </a:moveTo>
                <a:lnTo>
                  <a:pt x="6464249" y="0"/>
                </a:lnTo>
                <a:lnTo>
                  <a:pt x="6464249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79739" y="722522"/>
            <a:ext cx="3718795" cy="125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 Regression</a:t>
            </a:r>
          </a:p>
          <a:p>
            <a:pPr algn="ctr">
              <a:lnSpc>
                <a:spcPts val="4947"/>
              </a:lnSpc>
            </a:pPr>
            <a:endParaRPr lang="en-US" sz="3533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745054" y="2770126"/>
            <a:ext cx="7956837" cy="4746748"/>
          </a:xfrm>
          <a:custGeom>
            <a:avLst/>
            <a:gdLst/>
            <a:ahLst/>
            <a:cxnLst/>
            <a:rect l="l" t="t" r="r" b="b"/>
            <a:pathLst>
              <a:path w="7956837" h="4746748">
                <a:moveTo>
                  <a:pt x="0" y="0"/>
                </a:moveTo>
                <a:lnTo>
                  <a:pt x="7956837" y="0"/>
                </a:lnTo>
                <a:lnTo>
                  <a:pt x="7956837" y="4746748"/>
                </a:lnTo>
                <a:lnTo>
                  <a:pt x="0" y="4746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8925" y="2947338"/>
            <a:ext cx="8365565" cy="4392325"/>
          </a:xfrm>
          <a:custGeom>
            <a:avLst/>
            <a:gdLst/>
            <a:ahLst/>
            <a:cxnLst/>
            <a:rect l="l" t="t" r="r" b="b"/>
            <a:pathLst>
              <a:path w="8365565" h="4392325">
                <a:moveTo>
                  <a:pt x="0" y="0"/>
                </a:moveTo>
                <a:lnTo>
                  <a:pt x="8365565" y="0"/>
                </a:lnTo>
                <a:lnTo>
                  <a:pt x="8365565" y="4392324"/>
                </a:lnTo>
                <a:lnTo>
                  <a:pt x="0" y="439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79813" y="722522"/>
            <a:ext cx="3718647" cy="124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 Regression</a:t>
            </a:r>
          </a:p>
          <a:p>
            <a:pPr algn="ctr">
              <a:lnSpc>
                <a:spcPts val="4947"/>
              </a:lnSpc>
            </a:pPr>
            <a:endParaRPr lang="en-US" sz="3533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39584" y="8486205"/>
            <a:ext cx="10432401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Evaluation using Accuracy, Precision, Recall, F1-score, and ROC-AUC.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081" y="-1750080"/>
            <a:ext cx="5555395" cy="2218077"/>
            <a:chOff x="0" y="0"/>
            <a:chExt cx="890604" cy="355587"/>
          </a:xfrm>
        </p:grpSpPr>
        <p:sp>
          <p:nvSpPr>
            <p:cNvPr id="3" name="Freeform 3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415974" y="-29550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101256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02073" y="2144596"/>
            <a:ext cx="4141927" cy="1677891"/>
          </a:xfrm>
          <a:custGeom>
            <a:avLst/>
            <a:gdLst/>
            <a:ahLst/>
            <a:cxnLst/>
            <a:rect l="l" t="t" r="r" b="b"/>
            <a:pathLst>
              <a:path w="4141927" h="1677891">
                <a:moveTo>
                  <a:pt x="0" y="0"/>
                </a:moveTo>
                <a:lnTo>
                  <a:pt x="4141927" y="0"/>
                </a:lnTo>
                <a:lnTo>
                  <a:pt x="4141927" y="1677891"/>
                </a:lnTo>
                <a:lnTo>
                  <a:pt x="0" y="1677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581790" y="2088621"/>
            <a:ext cx="3997314" cy="1789842"/>
          </a:xfrm>
          <a:custGeom>
            <a:avLst/>
            <a:gdLst/>
            <a:ahLst/>
            <a:cxnLst/>
            <a:rect l="l" t="t" r="r" b="b"/>
            <a:pathLst>
              <a:path w="3997314" h="1789842">
                <a:moveTo>
                  <a:pt x="0" y="0"/>
                </a:moveTo>
                <a:lnTo>
                  <a:pt x="3997314" y="0"/>
                </a:lnTo>
                <a:lnTo>
                  <a:pt x="3997314" y="1789842"/>
                </a:lnTo>
                <a:lnTo>
                  <a:pt x="0" y="1789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647569" y="4494222"/>
            <a:ext cx="4544941" cy="1298555"/>
          </a:xfrm>
          <a:custGeom>
            <a:avLst/>
            <a:gdLst/>
            <a:ahLst/>
            <a:cxnLst/>
            <a:rect l="l" t="t" r="r" b="b"/>
            <a:pathLst>
              <a:path w="4544941" h="1298555">
                <a:moveTo>
                  <a:pt x="0" y="0"/>
                </a:moveTo>
                <a:lnTo>
                  <a:pt x="4544941" y="0"/>
                </a:lnTo>
                <a:lnTo>
                  <a:pt x="4544941" y="1298554"/>
                </a:lnTo>
                <a:lnTo>
                  <a:pt x="0" y="1298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52376" y="3987830"/>
            <a:ext cx="4409111" cy="2347708"/>
          </a:xfrm>
          <a:custGeom>
            <a:avLst/>
            <a:gdLst/>
            <a:ahLst/>
            <a:cxnLst/>
            <a:rect l="l" t="t" r="r" b="b"/>
            <a:pathLst>
              <a:path w="4409111" h="2347708">
                <a:moveTo>
                  <a:pt x="0" y="0"/>
                </a:moveTo>
                <a:lnTo>
                  <a:pt x="4409111" y="0"/>
                </a:lnTo>
                <a:lnTo>
                  <a:pt x="4409111" y="2347708"/>
                </a:lnTo>
                <a:lnTo>
                  <a:pt x="0" y="2347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126010" y="4731386"/>
            <a:ext cx="5307600" cy="1056940"/>
          </a:xfrm>
          <a:custGeom>
            <a:avLst/>
            <a:gdLst/>
            <a:ahLst/>
            <a:cxnLst/>
            <a:rect l="l" t="t" r="r" b="b"/>
            <a:pathLst>
              <a:path w="5984086" h="1434095">
                <a:moveTo>
                  <a:pt x="0" y="0"/>
                </a:moveTo>
                <a:lnTo>
                  <a:pt x="5984086" y="0"/>
                </a:lnTo>
                <a:lnTo>
                  <a:pt x="5984086" y="1434094"/>
                </a:lnTo>
                <a:lnTo>
                  <a:pt x="0" y="1434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752916" y="6628934"/>
            <a:ext cx="2498313" cy="2498313"/>
          </a:xfrm>
          <a:custGeom>
            <a:avLst/>
            <a:gdLst/>
            <a:ahLst/>
            <a:cxnLst/>
            <a:rect l="l" t="t" r="r" b="b"/>
            <a:pathLst>
              <a:path w="2498313" h="2498313">
                <a:moveTo>
                  <a:pt x="0" y="0"/>
                </a:moveTo>
                <a:lnTo>
                  <a:pt x="2498313" y="0"/>
                </a:lnTo>
                <a:lnTo>
                  <a:pt x="2498313" y="2498313"/>
                </a:lnTo>
                <a:lnTo>
                  <a:pt x="0" y="2498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177569" y="6060991"/>
            <a:ext cx="5307600" cy="3531966"/>
          </a:xfrm>
          <a:custGeom>
            <a:avLst/>
            <a:gdLst/>
            <a:ahLst/>
            <a:cxnLst/>
            <a:rect l="l" t="t" r="r" b="b"/>
            <a:pathLst>
              <a:path w="5307600" h="3531966">
                <a:moveTo>
                  <a:pt x="0" y="0"/>
                </a:moveTo>
                <a:lnTo>
                  <a:pt x="5307600" y="0"/>
                </a:lnTo>
                <a:lnTo>
                  <a:pt x="5307600" y="3531966"/>
                </a:lnTo>
                <a:lnTo>
                  <a:pt x="0" y="3531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583261" y="722522"/>
            <a:ext cx="3511752" cy="125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 Used</a:t>
            </a:r>
          </a:p>
          <a:p>
            <a:pPr algn="ctr">
              <a:lnSpc>
                <a:spcPts val="4947"/>
              </a:lnSpc>
            </a:pPr>
            <a:endParaRPr lang="en-US" sz="3533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7701645" y="6771113"/>
            <a:ext cx="4117375" cy="2289197"/>
          </a:xfrm>
          <a:custGeom>
            <a:avLst/>
            <a:gdLst/>
            <a:ahLst/>
            <a:cxnLst/>
            <a:rect l="l" t="t" r="r" b="b"/>
            <a:pathLst>
              <a:path w="4117375" h="2289197">
                <a:moveTo>
                  <a:pt x="0" y="0"/>
                </a:moveTo>
                <a:lnTo>
                  <a:pt x="4117376" y="0"/>
                </a:lnTo>
                <a:lnTo>
                  <a:pt x="4117376" y="2289197"/>
                </a:lnTo>
                <a:lnTo>
                  <a:pt x="0" y="22891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081" y="-1750080"/>
            <a:ext cx="5555395" cy="2218077"/>
            <a:chOff x="0" y="0"/>
            <a:chExt cx="890604" cy="355587"/>
          </a:xfrm>
        </p:grpSpPr>
        <p:sp>
          <p:nvSpPr>
            <p:cNvPr id="3" name="Freeform 3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415974" y="-29550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101256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690335" y="722522"/>
            <a:ext cx="5297604" cy="125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 of Data Science</a:t>
            </a:r>
          </a:p>
          <a:p>
            <a:pPr algn="ctr">
              <a:lnSpc>
                <a:spcPts val="4947"/>
              </a:lnSpc>
            </a:pPr>
            <a:endParaRPr lang="en-US" sz="3533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8324" y="2355556"/>
            <a:ext cx="16891353" cy="61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8"/>
              </a:lnSpc>
              <a:spcBef>
                <a:spcPct val="0"/>
              </a:spcBef>
            </a:pPr>
            <a:r>
              <a:rPr lang="en-US" sz="3605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Behavioural Insights via EDA &amp; MLR</a:t>
            </a:r>
          </a:p>
          <a:p>
            <a:pPr algn="just">
              <a:lnSpc>
                <a:spcPts val="5408"/>
              </a:lnSpc>
              <a:spcBef>
                <a:spcPct val="0"/>
              </a:spcBef>
            </a:pPr>
            <a:r>
              <a:rPr lang="en-US" sz="360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MLR helped determine patterns in card usage. For example, changes in quarterly transactions were found to be a strong behavioural indicator of customer dissatisfaction.</a:t>
            </a:r>
          </a:p>
          <a:p>
            <a:pPr algn="just">
              <a:lnSpc>
                <a:spcPts val="5408"/>
              </a:lnSpc>
              <a:spcBef>
                <a:spcPct val="0"/>
              </a:spcBef>
            </a:pPr>
            <a:endParaRPr lang="en-US" sz="3605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algn="just">
              <a:lnSpc>
                <a:spcPts val="5408"/>
              </a:lnSpc>
              <a:spcBef>
                <a:spcPct val="0"/>
              </a:spcBef>
            </a:pPr>
            <a:r>
              <a:rPr lang="en-US" sz="3605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Predictive Modeling using Logistic Regression</a:t>
            </a:r>
          </a:p>
          <a:p>
            <a:pPr algn="just">
              <a:lnSpc>
                <a:spcPts val="5408"/>
              </a:lnSpc>
              <a:spcBef>
                <a:spcPct val="0"/>
              </a:spcBef>
            </a:pPr>
            <a:r>
              <a:rPr lang="en-US" sz="360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logistic model assigned a churn probability to each customer, allowing the bank to rank customers according to risk. High-probability customers can be targeted with retention strategies such as personalized offers or service quality interventions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30091" y="819150"/>
            <a:ext cx="2430174" cy="84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2"/>
              </a:lnSpc>
              <a:spcBef>
                <a:spcPct val="0"/>
              </a:spcBef>
            </a:pPr>
            <a:r>
              <a:rPr lang="en-US" sz="4174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5866" y="2775761"/>
            <a:ext cx="15981587" cy="511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7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Our linear regression shows that </a:t>
            </a:r>
            <a:r>
              <a:rPr lang="en-US" sz="3378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~75%</a:t>
            </a: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a customer’s credit limit is explained by just two things:</a:t>
            </a:r>
          </a:p>
          <a:p>
            <a:pPr marL="729438" lvl="1" indent="-364719" algn="just">
              <a:lnSpc>
                <a:spcPts val="5067"/>
              </a:lnSpc>
              <a:buFont typeface="Arial"/>
              <a:buChar char="•"/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card tier they were approved for (Platinum → highest limits)</a:t>
            </a:r>
          </a:p>
          <a:p>
            <a:pPr marL="729438" lvl="1" indent="-364719" algn="just">
              <a:lnSpc>
                <a:spcPts val="5067"/>
              </a:lnSpc>
              <a:buFont typeface="Arial"/>
              <a:buChar char="•"/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Their declared income bracket (higher income = much higher limits)</a:t>
            </a:r>
          </a:p>
          <a:p>
            <a:pPr algn="just">
              <a:lnSpc>
                <a:spcPts val="5067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Utilization and churn behavior have small effects. Age, tenure, education, number of products — almost zero impact once card type and income are known.</a:t>
            </a:r>
          </a:p>
          <a:p>
            <a:pPr algn="just">
              <a:lnSpc>
                <a:spcPts val="5067"/>
              </a:lnSpc>
              <a:spcBef>
                <a:spcPct val="0"/>
              </a:spcBef>
            </a:pPr>
            <a:endParaRPr lang="en-US" sz="337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30091" y="819150"/>
            <a:ext cx="2430174" cy="84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2"/>
              </a:lnSpc>
              <a:spcBef>
                <a:spcPct val="0"/>
              </a:spcBef>
            </a:pPr>
            <a:r>
              <a:rPr lang="en-US" sz="4174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04519"/>
            <a:ext cx="15981587" cy="584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7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final churn prediction model (</a:t>
            </a:r>
            <a:r>
              <a:rPr lang="en-US" sz="3378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ROC-AUC 0.89, Recall 79–85%</a:t>
            </a: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can identify the vast majority of at-risk customers months before they leave.</a:t>
            </a:r>
          </a:p>
          <a:p>
            <a:pPr algn="just">
              <a:lnSpc>
                <a:spcPts val="5067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Churn is almost entirely a behavioral problem: Sudden collapse in transaction frequency (by far the strongest signal) Very low or zero card usage Frequent complaints/customer-service contacts Long inactivity streaks. Having few products with the bank Demographics contribute almost nothing once behavior is known. We have removed the three leaking features (</a:t>
            </a:r>
            <a:r>
              <a:rPr lang="en-US" sz="337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Total_Revolving_Bal</a:t>
            </a: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37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Avg_Open_To_Buy</a:t>
            </a: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37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Credit_Limit</a:t>
            </a:r>
            <a:r>
              <a:rPr lang="en-US" sz="33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that previously gave us a fake 95% accuracy.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31289" y="-1529731"/>
            <a:ext cx="10025422" cy="2218077"/>
            <a:chOff x="0" y="0"/>
            <a:chExt cx="1607209" cy="355587"/>
          </a:xfrm>
        </p:grpSpPr>
        <p:sp>
          <p:nvSpPr>
            <p:cNvPr id="7" name="Freeform 7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20000" y="1039372"/>
            <a:ext cx="3940511" cy="757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2"/>
              </a:lnSpc>
              <a:spcBef>
                <a:spcPct val="0"/>
              </a:spcBef>
            </a:pPr>
            <a:r>
              <a:rPr lang="en-US" sz="4174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Further Studies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034" y="2284101"/>
            <a:ext cx="16677933" cy="768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869" lvl="1" indent="-397935" algn="just">
              <a:lnSpc>
                <a:spcPts val="5529"/>
              </a:lnSpc>
              <a:buFont typeface="Arial"/>
              <a:buChar char="•"/>
            </a:pPr>
            <a:r>
              <a:rPr lang="en-US" sz="368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Add temporal analysis: </a:t>
            </a:r>
            <a:r>
              <a:rPr lang="en-US" sz="368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Incorporate time-series or sequence models to capture early behavioral shifts before churn.</a:t>
            </a:r>
          </a:p>
          <a:p>
            <a:pPr marL="795869" lvl="1" indent="-397935" algn="just">
              <a:lnSpc>
                <a:spcPts val="5529"/>
              </a:lnSpc>
              <a:buFont typeface="Arial"/>
              <a:buChar char="•"/>
            </a:pPr>
            <a:r>
              <a:rPr lang="en-US" sz="368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Expand dataset: </a:t>
            </a:r>
            <a:r>
              <a:rPr lang="en-US" sz="368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Include richer behavioral, engagement, and macro-economic features for stronger generalization.</a:t>
            </a:r>
          </a:p>
          <a:p>
            <a:pPr marL="795869" lvl="1" indent="-397935" algn="just">
              <a:lnSpc>
                <a:spcPts val="5529"/>
              </a:lnSpc>
              <a:spcBef>
                <a:spcPct val="0"/>
              </a:spcBef>
              <a:buFont typeface="Arial"/>
              <a:buChar char="•"/>
            </a:pPr>
            <a:r>
              <a:rPr lang="en-US" sz="368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Advanced modeling: </a:t>
            </a:r>
            <a:r>
              <a:rPr lang="en-US" sz="368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Explore non-linear and deep learning models (XGBoost, LSTM, Transformers) for complex patterns.</a:t>
            </a:r>
          </a:p>
          <a:p>
            <a:pPr marL="795869" lvl="1" indent="-397935" algn="just">
              <a:lnSpc>
                <a:spcPts val="5529"/>
              </a:lnSpc>
              <a:spcBef>
                <a:spcPct val="0"/>
              </a:spcBef>
              <a:buFont typeface="Arial"/>
              <a:buChar char="•"/>
            </a:pPr>
            <a:r>
              <a:rPr lang="en-US" sz="368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Customer segmentation: </a:t>
            </a:r>
            <a:r>
              <a:rPr lang="en-US" sz="368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Identify churn personas to design targeted, data-driven retention strategies.</a:t>
            </a:r>
          </a:p>
          <a:p>
            <a:pPr marL="795869" lvl="1" indent="-397935" algn="just">
              <a:lnSpc>
                <a:spcPts val="5529"/>
              </a:lnSpc>
              <a:spcBef>
                <a:spcPct val="0"/>
              </a:spcBef>
              <a:buFont typeface="Arial"/>
              <a:buChar char="•"/>
            </a:pPr>
            <a:r>
              <a:rPr lang="en-US" sz="368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Model monitoring: </a:t>
            </a:r>
            <a:r>
              <a:rPr lang="en-US" sz="3686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Implement drift detection and periodic retraining to maintain long-term model stability.</a:t>
            </a:r>
          </a:p>
          <a:p>
            <a:pPr algn="just">
              <a:lnSpc>
                <a:spcPts val="5529"/>
              </a:lnSpc>
              <a:spcBef>
                <a:spcPct val="0"/>
              </a:spcBef>
            </a:pPr>
            <a:endParaRPr lang="en-US" sz="3686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82492" y="9258300"/>
            <a:ext cx="1205508" cy="1028700"/>
          </a:xfrm>
          <a:custGeom>
            <a:avLst/>
            <a:gdLst/>
            <a:ahLst/>
            <a:cxnLst/>
            <a:rect l="l" t="t" r="r" b="b"/>
            <a:pathLst>
              <a:path w="1205508" h="1028700">
                <a:moveTo>
                  <a:pt x="0" y="0"/>
                </a:moveTo>
                <a:lnTo>
                  <a:pt x="1205508" y="0"/>
                </a:lnTo>
                <a:lnTo>
                  <a:pt x="12055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0938" y="3313647"/>
            <a:ext cx="15291554" cy="327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b="1" dirty="0">
                <a:solidFill>
                  <a:srgbClr val="2C437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Grateful for your kind Attention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358824" y="-28407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131289" y="-1548781"/>
            <a:ext cx="10025422" cy="2218077"/>
            <a:chOff x="0" y="0"/>
            <a:chExt cx="1607209" cy="355587"/>
          </a:xfrm>
        </p:grpSpPr>
        <p:sp>
          <p:nvSpPr>
            <p:cNvPr id="10" name="Freeform 10"/>
            <p:cNvSpPr/>
            <p:nvPr/>
          </p:nvSpPr>
          <p:spPr>
            <a:xfrm>
              <a:off x="6482" y="0"/>
              <a:ext cx="1594245" cy="355587"/>
            </a:xfrm>
            <a:custGeom>
              <a:avLst/>
              <a:gdLst/>
              <a:ahLst/>
              <a:cxnLst/>
              <a:rect l="l" t="t" r="r" b="b"/>
              <a:pathLst>
                <a:path w="1594245" h="355587">
                  <a:moveTo>
                    <a:pt x="1382082" y="0"/>
                  </a:moveTo>
                  <a:lnTo>
                    <a:pt x="8963" y="0"/>
                  </a:lnTo>
                  <a:cubicBezTo>
                    <a:pt x="5768" y="0"/>
                    <a:pt x="2814" y="1701"/>
                    <a:pt x="1211" y="4464"/>
                  </a:cubicBezTo>
                  <a:cubicBezTo>
                    <a:pt x="-393" y="7227"/>
                    <a:pt x="-404" y="10636"/>
                    <a:pt x="1181" y="13410"/>
                  </a:cubicBezTo>
                  <a:lnTo>
                    <a:pt x="189055" y="342178"/>
                  </a:lnTo>
                  <a:cubicBezTo>
                    <a:pt x="193794" y="350470"/>
                    <a:pt x="202612" y="355587"/>
                    <a:pt x="212163" y="355587"/>
                  </a:cubicBezTo>
                  <a:lnTo>
                    <a:pt x="1585282" y="355587"/>
                  </a:lnTo>
                  <a:cubicBezTo>
                    <a:pt x="1588477" y="355587"/>
                    <a:pt x="1591431" y="353887"/>
                    <a:pt x="1593034" y="351123"/>
                  </a:cubicBezTo>
                  <a:cubicBezTo>
                    <a:pt x="1594638" y="348360"/>
                    <a:pt x="1594649" y="344952"/>
                    <a:pt x="1593064" y="342178"/>
                  </a:cubicBezTo>
                  <a:lnTo>
                    <a:pt x="1405190" y="13410"/>
                  </a:lnTo>
                  <a:cubicBezTo>
                    <a:pt x="1400451" y="5117"/>
                    <a:pt x="1391633" y="0"/>
                    <a:pt x="1382082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123825"/>
              <a:ext cx="1404009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b="1">
                  <a:solidFill>
                    <a:srgbClr val="FDFBFB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rPr>
                <a:t>InAb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64434" y="2723793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809272" y="-1635158"/>
            <a:ext cx="5555395" cy="2218077"/>
            <a:chOff x="0" y="0"/>
            <a:chExt cx="890604" cy="355587"/>
          </a:xfrm>
        </p:grpSpPr>
        <p:sp>
          <p:nvSpPr>
            <p:cNvPr id="7" name="Freeform 7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9539" y="3420368"/>
            <a:ext cx="14523664" cy="28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5"/>
              </a:lnSpc>
              <a:spcBef>
                <a:spcPct val="0"/>
              </a:spcBef>
            </a:pPr>
            <a:r>
              <a:rPr lang="en-US" sz="49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Bank Customer Churn Prediction Using Machine Learning Models</a:t>
            </a:r>
          </a:p>
          <a:p>
            <a:pPr algn="ctr">
              <a:lnSpc>
                <a:spcPts val="7435"/>
              </a:lnSpc>
              <a:spcBef>
                <a:spcPct val="0"/>
              </a:spcBef>
            </a:pPr>
            <a:endParaRPr lang="en-US" sz="495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21358" y="6374197"/>
            <a:ext cx="5997513" cy="135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3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Course Code: WM-ASDS04</a:t>
            </a:r>
          </a:p>
          <a:p>
            <a:pPr algn="ctr">
              <a:lnSpc>
                <a:spcPts val="5357"/>
              </a:lnSpc>
              <a:spcBef>
                <a:spcPct val="0"/>
              </a:spcBef>
            </a:pPr>
            <a:r>
              <a:rPr lang="en-US" sz="35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Semester: Spring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12036" y="122415"/>
            <a:ext cx="7622949" cy="46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7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APPLIED STATISTICS AND DATA SCIENCE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073203" y="189090"/>
            <a:ext cx="2372194" cy="1345305"/>
          </a:xfrm>
          <a:custGeom>
            <a:avLst/>
            <a:gdLst/>
            <a:ahLst/>
            <a:cxnLst/>
            <a:rect l="l" t="t" r="r" b="b"/>
            <a:pathLst>
              <a:path w="2372194" h="1345305">
                <a:moveTo>
                  <a:pt x="0" y="0"/>
                </a:moveTo>
                <a:lnTo>
                  <a:pt x="2372194" y="0"/>
                </a:lnTo>
                <a:lnTo>
                  <a:pt x="2372194" y="1345305"/>
                </a:lnTo>
                <a:lnTo>
                  <a:pt x="0" y="13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82411" y="1428699"/>
            <a:ext cx="800498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5"/>
              </a:lnSpc>
            </a:pPr>
            <a:r>
              <a:rPr lang="en-US" sz="4868" dirty="0">
                <a:solidFill>
                  <a:srgbClr val="000000"/>
                </a:solidFill>
                <a:latin typeface="Shonar Bangla"/>
                <a:ea typeface="Shonar Bangla"/>
                <a:cs typeface="Shonar Bangla"/>
                <a:sym typeface="Shonar Bangla"/>
              </a:rPr>
              <a:t>INTRODUCTION OF THE TEAM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8" name="Freeform 8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6534" y="3802269"/>
            <a:ext cx="3219053" cy="495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8386" y="3759229"/>
            <a:ext cx="2869406" cy="5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By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3019" y="4759294"/>
            <a:ext cx="8300981" cy="356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298" lvl="1" indent="-331649" algn="l">
              <a:lnSpc>
                <a:spcPts val="3993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Khandoker Shawon Mahomud (20251631)</a:t>
            </a:r>
          </a:p>
          <a:p>
            <a:pPr marL="663298" lvl="1" indent="-331649" algn="l">
              <a:lnSpc>
                <a:spcPts val="3993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Forkan Amin (20251610)</a:t>
            </a:r>
          </a:p>
          <a:p>
            <a:pPr marL="663298" lvl="1" indent="-331649" algn="l">
              <a:lnSpc>
                <a:spcPts val="3993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Mayeesha Farheen  (20251641)</a:t>
            </a:r>
          </a:p>
          <a:p>
            <a:pPr marL="663298" lvl="1" indent="-331649" algn="l">
              <a:lnSpc>
                <a:spcPts val="3993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Ahammed Reza Khandakar (20251608)</a:t>
            </a:r>
          </a:p>
          <a:p>
            <a:pPr algn="l">
              <a:lnSpc>
                <a:spcPts val="3993"/>
              </a:lnSpc>
            </a:pPr>
            <a:endParaRPr lang="en-US" sz="307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93"/>
              </a:lnSpc>
            </a:pPr>
            <a:endParaRPr lang="en-US" sz="307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09787" y="4823941"/>
            <a:ext cx="6853181" cy="241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9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Farhana Akter Bina</a:t>
            </a:r>
          </a:p>
          <a:p>
            <a:pPr algn="l">
              <a:lnSpc>
                <a:spcPts val="3774"/>
              </a:lnSpc>
            </a:pPr>
            <a:r>
              <a:rPr lang="en-US" sz="29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Assistant Professor</a:t>
            </a:r>
          </a:p>
          <a:p>
            <a:pPr algn="l">
              <a:lnSpc>
                <a:spcPts val="3774"/>
              </a:lnSpc>
            </a:pPr>
            <a:r>
              <a:rPr lang="en-US" sz="29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Department of Statistics &amp; Data Science</a:t>
            </a:r>
          </a:p>
          <a:p>
            <a:pPr algn="l">
              <a:lnSpc>
                <a:spcPts val="3774"/>
              </a:lnSpc>
            </a:pPr>
            <a:r>
              <a:rPr lang="en-US" sz="29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Jahangirnagar University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220516" y="9740857"/>
            <a:ext cx="19479816" cy="1149436"/>
            <a:chOff x="0" y="0"/>
            <a:chExt cx="5130486" cy="3027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30486" cy="302732"/>
            </a:xfrm>
            <a:custGeom>
              <a:avLst/>
              <a:gdLst/>
              <a:ahLst/>
              <a:cxnLst/>
              <a:rect l="l" t="t" r="r" b="b"/>
              <a:pathLst>
                <a:path w="5130486" h="302732">
                  <a:moveTo>
                    <a:pt x="0" y="0"/>
                  </a:moveTo>
                  <a:lnTo>
                    <a:pt x="5130486" y="0"/>
                  </a:lnTo>
                  <a:lnTo>
                    <a:pt x="5130486" y="302732"/>
                  </a:lnTo>
                  <a:lnTo>
                    <a:pt x="0" y="302732"/>
                  </a:ln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130486" cy="33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2165" y="9353550"/>
            <a:ext cx="7315200" cy="1143000"/>
          </a:xfrm>
          <a:custGeom>
            <a:avLst/>
            <a:gdLst/>
            <a:ahLst/>
            <a:cxnLst/>
            <a:rect l="l" t="t" r="r" b="b"/>
            <a:pathLst>
              <a:path w="7315200" h="1143000">
                <a:moveTo>
                  <a:pt x="0" y="0"/>
                </a:moveTo>
                <a:lnTo>
                  <a:pt x="7315200" y="0"/>
                </a:lnTo>
                <a:lnTo>
                  <a:pt x="73152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837127" y="2299235"/>
            <a:ext cx="290707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5"/>
              </a:lnSpc>
            </a:pPr>
            <a:r>
              <a:rPr lang="en-US" sz="4868" dirty="0">
                <a:solidFill>
                  <a:srgbClr val="000000"/>
                </a:solidFill>
                <a:latin typeface="Shonar Bangla"/>
                <a:ea typeface="Shonar Bangla"/>
                <a:cs typeface="Shonar Bangla"/>
                <a:sym typeface="Shonar Bangla"/>
              </a:rPr>
              <a:t>PYSLEUTH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7" name="Freeform 7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45104" y="1089354"/>
            <a:ext cx="5409462" cy="745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4"/>
              </a:lnSpc>
              <a:spcBef>
                <a:spcPct val="0"/>
              </a:spcBef>
            </a:pPr>
            <a:r>
              <a:rPr lang="en-US" sz="4903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521" y="2203779"/>
            <a:ext cx="16554958" cy="251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3"/>
              </a:lnSpc>
              <a:spcBef>
                <a:spcPct val="0"/>
              </a:spcBef>
            </a:pPr>
            <a:r>
              <a:rPr lang="en-US" sz="328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Customer churn-when clients discontinue a bank's services-poses a long-term threat to revenue stability and operational efficiency. In modern retail banking, churn prediction has become a critical analytical function due to increasing competition, evolving customer expectations, and the shift toward digital banking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6521" y="5469385"/>
            <a:ext cx="16554958" cy="375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3"/>
              </a:lnSpc>
            </a:pPr>
            <a:r>
              <a:rPr lang="en-US" sz="3282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This study focuses on predicting customer churn using demographic variables, account activity metrics, and card usage </a:t>
            </a:r>
            <a:r>
              <a:rPr lang="en-US" sz="3282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behaviour</a:t>
            </a:r>
            <a:r>
              <a:rPr lang="en-US" sz="3282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By combining exploratory analysis with supervised machine learning (specifically Multiple Linear Regression for explanatory insights and Logistic Regression for churn prediction), the study aims to both interpret customer </a:t>
            </a:r>
            <a:r>
              <a:rPr lang="en-US" sz="3282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behaviour</a:t>
            </a:r>
            <a:r>
              <a:rPr lang="en-US" sz="3282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and build a functional predictive model.</a:t>
            </a:r>
          </a:p>
          <a:p>
            <a:pPr algn="l">
              <a:lnSpc>
                <a:spcPts val="4923"/>
              </a:lnSpc>
              <a:spcBef>
                <a:spcPct val="0"/>
              </a:spcBef>
            </a:pPr>
            <a:endParaRPr lang="en-US" sz="3282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217438" y="942975"/>
            <a:ext cx="8346162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OBJECTIVE OF THIS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" y="2447310"/>
            <a:ext cx="17091490" cy="785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912" lvl="1" indent="-458956" algn="just">
              <a:lnSpc>
                <a:spcPts val="5101"/>
              </a:lnSpc>
              <a:buFont typeface="Arial"/>
              <a:buChar char="•"/>
            </a:pPr>
            <a:r>
              <a:rPr lang="en-US" sz="42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explore and describe customer demographics and behavioral features associated with churn.</a:t>
            </a:r>
          </a:p>
          <a:p>
            <a:pPr marL="917912" lvl="1" indent="-458956" algn="just">
              <a:lnSpc>
                <a:spcPts val="5101"/>
              </a:lnSpc>
              <a:buFont typeface="Arial"/>
              <a:buChar char="•"/>
            </a:pPr>
            <a:r>
              <a:rPr lang="en-US" sz="42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preprocess, clean and prepare the banking dataset for ML-based analysis.</a:t>
            </a:r>
          </a:p>
          <a:p>
            <a:pPr marL="917912" lvl="1" indent="-458956" algn="just">
              <a:lnSpc>
                <a:spcPts val="5101"/>
              </a:lnSpc>
              <a:buFont typeface="Arial"/>
              <a:buChar char="•"/>
            </a:pPr>
            <a:r>
              <a:rPr lang="en-US" sz="42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apply Multiple Linear Regression (MLR) to understand relationships among continuous usage variables.</a:t>
            </a:r>
          </a:p>
          <a:p>
            <a:pPr marL="917912" lvl="1" indent="-458956" algn="just">
              <a:lnSpc>
                <a:spcPts val="5101"/>
              </a:lnSpc>
              <a:buFont typeface="Arial"/>
              <a:buChar char="•"/>
            </a:pPr>
            <a:r>
              <a:rPr lang="en-US" sz="42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build and evaluate a Logistic Regression model for predicting customer churn.</a:t>
            </a:r>
          </a:p>
          <a:p>
            <a:pPr marL="917912" lvl="1" indent="-458956" algn="just">
              <a:lnSpc>
                <a:spcPts val="5101"/>
              </a:lnSpc>
              <a:buFont typeface="Arial"/>
              <a:buChar char="•"/>
            </a:pPr>
            <a:r>
              <a:rPr lang="en-US" sz="42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 generate actionable insights for retention strategies based on model outcomes.</a:t>
            </a:r>
          </a:p>
          <a:p>
            <a:pPr algn="just">
              <a:lnSpc>
                <a:spcPts val="5101"/>
              </a:lnSpc>
            </a:pPr>
            <a:endParaRPr lang="en-US" sz="4251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algn="ctr">
              <a:lnSpc>
                <a:spcPts val="5101"/>
              </a:lnSpc>
            </a:pPr>
            <a:endParaRPr lang="en-US" sz="4251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417081" y="-1559580"/>
            <a:ext cx="5555395" cy="2218077"/>
            <a:chOff x="0" y="0"/>
            <a:chExt cx="890604" cy="355587"/>
          </a:xfrm>
        </p:grpSpPr>
        <p:sp>
          <p:nvSpPr>
            <p:cNvPr id="9" name="Freeform 9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0543" y="-267613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6" y="0"/>
                </a:lnTo>
                <a:lnTo>
                  <a:pt x="4116356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6" name="Freeform 6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519081" y="2085975"/>
            <a:ext cx="7287937" cy="7513670"/>
          </a:xfrm>
          <a:custGeom>
            <a:avLst/>
            <a:gdLst/>
            <a:ahLst/>
            <a:cxnLst/>
            <a:rect l="l" t="t" r="r" b="b"/>
            <a:pathLst>
              <a:path w="7287937" h="7513670">
                <a:moveTo>
                  <a:pt x="0" y="0"/>
                </a:moveTo>
                <a:lnTo>
                  <a:pt x="7287938" y="0"/>
                </a:lnTo>
                <a:lnTo>
                  <a:pt x="7287938" y="7513670"/>
                </a:lnTo>
                <a:lnTo>
                  <a:pt x="0" y="7513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557492" y="904875"/>
            <a:ext cx="3415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6"/>
              </a:lnSpc>
              <a:spcBef>
                <a:spcPct val="0"/>
              </a:spcBef>
            </a:pPr>
            <a:r>
              <a:rPr lang="en-US" sz="5347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Flow Chart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3" name="Freeform 3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498726" y="887631"/>
            <a:ext cx="5617074" cy="59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 b="1" dirty="0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Implementation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602" y="1976796"/>
            <a:ext cx="17259300" cy="654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Python</a:t>
            </a: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libraries were imported to support data handling, statistical preprocessing, and machine learning operations.</a:t>
            </a:r>
          </a:p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</a:t>
            </a:r>
            <a:r>
              <a:rPr lang="en-US" sz="2881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MySQL</a:t>
            </a: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connector established a secure and reliable interface for retrieving data from the database.</a:t>
            </a:r>
          </a:p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entire analytical environment- Python, dependencies, MySQL connectors, and preprocessing scripts-was containerized using </a:t>
            </a:r>
            <a:r>
              <a:rPr lang="en-US" sz="2881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Docker</a:t>
            </a: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ensuring that the preprocessing workflow executed identically across different machines without dependency conflicts.</a:t>
            </a:r>
          </a:p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Raw datasets were stored in the MySQL database for centralized management, version control, and auditability.</a:t>
            </a:r>
          </a:p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Datasets were loaded and processed separately for Linear Regression and Logistic Regression tasks, allowing each model to receive a tailored preprocessing pipeline.</a:t>
            </a:r>
          </a:p>
          <a:p>
            <a:pPr marL="622194" lvl="1" indent="-311097" algn="l">
              <a:lnSpc>
                <a:spcPts val="4322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final processed datasets were saved back into the MySQL database, enabling reproducible modeling and streamlined integration with future analytical stages.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3" name="Freeform 3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51448" y="5450806"/>
            <a:ext cx="4963872" cy="4262554"/>
          </a:xfrm>
          <a:custGeom>
            <a:avLst/>
            <a:gdLst/>
            <a:ahLst/>
            <a:cxnLst/>
            <a:rect l="l" t="t" r="r" b="b"/>
            <a:pathLst>
              <a:path w="4963872" h="4262554">
                <a:moveTo>
                  <a:pt x="0" y="0"/>
                </a:moveTo>
                <a:lnTo>
                  <a:pt x="4963872" y="0"/>
                </a:lnTo>
                <a:lnTo>
                  <a:pt x="4963872" y="4262554"/>
                </a:lnTo>
                <a:lnTo>
                  <a:pt x="0" y="426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34127" y="1582956"/>
            <a:ext cx="5851362" cy="3867850"/>
          </a:xfrm>
          <a:custGeom>
            <a:avLst/>
            <a:gdLst/>
            <a:ahLst/>
            <a:cxnLst/>
            <a:rect l="l" t="t" r="r" b="b"/>
            <a:pathLst>
              <a:path w="5851362" h="3867850">
                <a:moveTo>
                  <a:pt x="0" y="0"/>
                </a:moveTo>
                <a:lnTo>
                  <a:pt x="5851362" y="0"/>
                </a:lnTo>
                <a:lnTo>
                  <a:pt x="5851362" y="3867850"/>
                </a:lnTo>
                <a:lnTo>
                  <a:pt x="0" y="3867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9223" y="1850634"/>
            <a:ext cx="5000210" cy="3342997"/>
          </a:xfrm>
          <a:custGeom>
            <a:avLst/>
            <a:gdLst/>
            <a:ahLst/>
            <a:cxnLst/>
            <a:rect l="l" t="t" r="r" b="b"/>
            <a:pathLst>
              <a:path w="5000210" h="3342997">
                <a:moveTo>
                  <a:pt x="0" y="0"/>
                </a:moveTo>
                <a:lnTo>
                  <a:pt x="5000209" y="0"/>
                </a:lnTo>
                <a:lnTo>
                  <a:pt x="5000209" y="3342997"/>
                </a:lnTo>
                <a:lnTo>
                  <a:pt x="0" y="3342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65075" y="5450806"/>
            <a:ext cx="4076846" cy="543579"/>
          </a:xfrm>
          <a:custGeom>
            <a:avLst/>
            <a:gdLst/>
            <a:ahLst/>
            <a:cxnLst/>
            <a:rect l="l" t="t" r="r" b="b"/>
            <a:pathLst>
              <a:path w="4076846" h="543579">
                <a:moveTo>
                  <a:pt x="0" y="0"/>
                </a:moveTo>
                <a:lnTo>
                  <a:pt x="4076846" y="0"/>
                </a:lnTo>
                <a:lnTo>
                  <a:pt x="4076846" y="543579"/>
                </a:lnTo>
                <a:lnTo>
                  <a:pt x="0" y="54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77829" y="5484824"/>
            <a:ext cx="4430352" cy="509561"/>
          </a:xfrm>
          <a:custGeom>
            <a:avLst/>
            <a:gdLst/>
            <a:ahLst/>
            <a:cxnLst/>
            <a:rect l="l" t="t" r="r" b="b"/>
            <a:pathLst>
              <a:path w="4430352" h="509561">
                <a:moveTo>
                  <a:pt x="0" y="0"/>
                </a:moveTo>
                <a:lnTo>
                  <a:pt x="4430352" y="0"/>
                </a:lnTo>
                <a:lnTo>
                  <a:pt x="4430352" y="509561"/>
                </a:lnTo>
                <a:lnTo>
                  <a:pt x="0" y="509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633384" y="860538"/>
            <a:ext cx="105933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081" y="-1473855"/>
            <a:ext cx="5555395" cy="2218077"/>
            <a:chOff x="0" y="0"/>
            <a:chExt cx="890604" cy="355587"/>
          </a:xfrm>
        </p:grpSpPr>
        <p:sp>
          <p:nvSpPr>
            <p:cNvPr id="3" name="Freeform 3"/>
            <p:cNvSpPr/>
            <p:nvPr/>
          </p:nvSpPr>
          <p:spPr>
            <a:xfrm>
              <a:off x="11697" y="0"/>
              <a:ext cx="867209" cy="355587"/>
            </a:xfrm>
            <a:custGeom>
              <a:avLst/>
              <a:gdLst/>
              <a:ahLst/>
              <a:cxnLst/>
              <a:rect l="l" t="t" r="r" b="b"/>
              <a:pathLst>
                <a:path w="867209" h="355587">
                  <a:moveTo>
                    <a:pt x="647835" y="0"/>
                  </a:moveTo>
                  <a:lnTo>
                    <a:pt x="16175" y="0"/>
                  </a:lnTo>
                  <a:cubicBezTo>
                    <a:pt x="10409" y="0"/>
                    <a:pt x="5079" y="3069"/>
                    <a:pt x="2185" y="8056"/>
                  </a:cubicBezTo>
                  <a:cubicBezTo>
                    <a:pt x="-709" y="13043"/>
                    <a:pt x="-729" y="19193"/>
                    <a:pt x="2132" y="24199"/>
                  </a:cubicBezTo>
                  <a:lnTo>
                    <a:pt x="177674" y="331388"/>
                  </a:lnTo>
                  <a:cubicBezTo>
                    <a:pt x="186226" y="346352"/>
                    <a:pt x="202140" y="355587"/>
                    <a:pt x="219375" y="355587"/>
                  </a:cubicBezTo>
                  <a:lnTo>
                    <a:pt x="851035" y="355587"/>
                  </a:lnTo>
                  <a:cubicBezTo>
                    <a:pt x="856801" y="355587"/>
                    <a:pt x="862131" y="352518"/>
                    <a:pt x="865025" y="347531"/>
                  </a:cubicBezTo>
                  <a:cubicBezTo>
                    <a:pt x="867918" y="342544"/>
                    <a:pt x="867939" y="336394"/>
                    <a:pt x="865078" y="331388"/>
                  </a:cubicBezTo>
                  <a:lnTo>
                    <a:pt x="689536" y="24199"/>
                  </a:lnTo>
                  <a:cubicBezTo>
                    <a:pt x="680984" y="9235"/>
                    <a:pt x="665070" y="0"/>
                    <a:pt x="647835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23825"/>
              <a:ext cx="687404" cy="47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123825"/>
              <a:ext cx="5842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92112" y="9973203"/>
            <a:ext cx="17956546" cy="2418629"/>
          </a:xfrm>
          <a:custGeom>
            <a:avLst/>
            <a:gdLst/>
            <a:ahLst/>
            <a:cxnLst/>
            <a:rect l="l" t="t" r="r" b="b"/>
            <a:pathLst>
              <a:path w="17956546" h="2418629">
                <a:moveTo>
                  <a:pt x="0" y="0"/>
                </a:moveTo>
                <a:lnTo>
                  <a:pt x="17956546" y="0"/>
                </a:lnTo>
                <a:lnTo>
                  <a:pt x="17956546" y="2418629"/>
                </a:lnTo>
                <a:lnTo>
                  <a:pt x="0" y="241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6568" y="1888927"/>
            <a:ext cx="8690513" cy="6939570"/>
          </a:xfrm>
          <a:custGeom>
            <a:avLst/>
            <a:gdLst/>
            <a:ahLst/>
            <a:cxnLst/>
            <a:rect l="l" t="t" r="r" b="b"/>
            <a:pathLst>
              <a:path w="8690513" h="6939570">
                <a:moveTo>
                  <a:pt x="0" y="0"/>
                </a:moveTo>
                <a:lnTo>
                  <a:pt x="8690513" y="0"/>
                </a:lnTo>
                <a:lnTo>
                  <a:pt x="8690513" y="6939571"/>
                </a:lnTo>
                <a:lnTo>
                  <a:pt x="0" y="693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111889" y="2028370"/>
            <a:ext cx="6660686" cy="6660686"/>
          </a:xfrm>
          <a:custGeom>
            <a:avLst/>
            <a:gdLst/>
            <a:ahLst/>
            <a:cxnLst/>
            <a:rect l="l" t="t" r="r" b="b"/>
            <a:pathLst>
              <a:path w="6660686" h="6660686">
                <a:moveTo>
                  <a:pt x="0" y="0"/>
                </a:moveTo>
                <a:lnTo>
                  <a:pt x="6660685" y="0"/>
                </a:lnTo>
                <a:lnTo>
                  <a:pt x="6660685" y="6660685"/>
                </a:lnTo>
                <a:lnTo>
                  <a:pt x="0" y="6660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743200" y="9040844"/>
            <a:ext cx="4205810" cy="447956"/>
          </a:xfrm>
          <a:custGeom>
            <a:avLst/>
            <a:gdLst/>
            <a:ahLst/>
            <a:cxnLst/>
            <a:rect l="l" t="t" r="r" b="b"/>
            <a:pathLst>
              <a:path w="4205810" h="447956">
                <a:moveTo>
                  <a:pt x="0" y="0"/>
                </a:moveTo>
                <a:lnTo>
                  <a:pt x="4205810" y="0"/>
                </a:lnTo>
                <a:lnTo>
                  <a:pt x="4205810" y="447956"/>
                </a:lnTo>
                <a:lnTo>
                  <a:pt x="0" y="447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63050" y="8985883"/>
            <a:ext cx="8680733" cy="408505"/>
          </a:xfrm>
          <a:custGeom>
            <a:avLst/>
            <a:gdLst/>
            <a:ahLst/>
            <a:cxnLst/>
            <a:rect l="l" t="t" r="r" b="b"/>
            <a:pathLst>
              <a:path w="8680733" h="408505">
                <a:moveTo>
                  <a:pt x="0" y="0"/>
                </a:moveTo>
                <a:lnTo>
                  <a:pt x="8680733" y="0"/>
                </a:lnTo>
                <a:lnTo>
                  <a:pt x="8680733" y="408505"/>
                </a:lnTo>
                <a:lnTo>
                  <a:pt x="0" y="4085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633384" y="860538"/>
            <a:ext cx="1059332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  <a:spcBef>
                <a:spcPct val="0"/>
              </a:spcBef>
            </a:pPr>
            <a:r>
              <a:rPr lang="en-US" sz="3866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790</Words>
  <Application>Microsoft Office PowerPoint</Application>
  <PresentationFormat>Custom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Poppins</vt:lpstr>
      <vt:lpstr>Calibri</vt:lpstr>
      <vt:lpstr>Shonar Bangla</vt:lpstr>
      <vt:lpstr>Poppins Bold</vt:lpstr>
      <vt:lpstr>Arial</vt:lpstr>
      <vt:lpstr>Times New Roman Bold</vt:lpstr>
      <vt:lpstr>Times New Roman MT Bold</vt:lpstr>
      <vt:lpstr>Times New Roman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 Presentation</dc:title>
  <cp:lastModifiedBy>Forkan Amin</cp:lastModifiedBy>
  <cp:revision>2</cp:revision>
  <dcterms:created xsi:type="dcterms:W3CDTF">2006-08-16T00:00:00Z</dcterms:created>
  <dcterms:modified xsi:type="dcterms:W3CDTF">2025-11-27T13:46:56Z</dcterms:modified>
  <dc:identifier>DAG5ttF7LJM</dc:identifier>
</cp:coreProperties>
</file>